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3" r:id="rId3"/>
    <p:sldId id="282" r:id="rId4"/>
    <p:sldId id="258" r:id="rId5"/>
    <p:sldId id="294" r:id="rId6"/>
    <p:sldId id="303" r:id="rId7"/>
    <p:sldId id="304" r:id="rId8"/>
    <p:sldId id="305" r:id="rId9"/>
    <p:sldId id="306" r:id="rId10"/>
    <p:sldId id="296" r:id="rId11"/>
    <p:sldId id="298" r:id="rId12"/>
    <p:sldId id="307" r:id="rId13"/>
    <p:sldId id="283" r:id="rId14"/>
    <p:sldId id="277" r:id="rId15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4"/>
    <p:restoredTop sz="94651"/>
  </p:normalViewPr>
  <p:slideViewPr>
    <p:cSldViewPr snapToGrid="0">
      <p:cViewPr varScale="1">
        <p:scale>
          <a:sx n="197" d="100"/>
          <a:sy n="197" d="100"/>
        </p:scale>
        <p:origin x="50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38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75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89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59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24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795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17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4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InnoAndre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REST, HATEOAS, RPC, SOAP-like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0E152D-450F-0446-B7AA-DA73B198B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31" y="2422445"/>
            <a:ext cx="2864931" cy="174387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1BB92B-D499-6D4E-800B-6CC51D08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62" y="1212350"/>
            <a:ext cx="1523946" cy="15239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Вызов удаленных процедур (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RPC)</a:t>
              </a: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49" y="930810"/>
            <a:ext cx="7537207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Частое использование в онлайн играх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Преимущества</a:t>
            </a: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Низкая нагрузка на сеть </a:t>
            </a: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Скрытые от пользователя детали сервиса</a:t>
            </a: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Легче реализовать распределенные вычисления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136763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7529266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SOAP</a:t>
              </a: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B7E72E92-415B-824E-A01D-07F0BC073C6D}"/>
              </a:ext>
            </a:extLst>
          </p:cNvPr>
          <p:cNvSpPr txBox="1"/>
          <p:nvPr/>
        </p:nvSpPr>
        <p:spPr>
          <a:xfrm>
            <a:off x="231950" y="930811"/>
            <a:ext cx="6201276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b="1" dirty="0"/>
              <a:t>SOAP</a:t>
            </a:r>
            <a:r>
              <a:rPr lang="en-US" dirty="0"/>
              <a:t> (</a:t>
            </a:r>
            <a:r>
              <a:rPr lang="en-US" i="1" dirty="0"/>
              <a:t>Simple Object Access Protocol</a:t>
            </a:r>
            <a:r>
              <a:rPr lang="en-US" dirty="0"/>
              <a:t> — </a:t>
            </a:r>
            <a:r>
              <a:rPr lang="ru-RU" dirty="0"/>
              <a:t>простой протокол доступа к объектам) — протокол обмена структурированными сообщениями в распределённой вычислительной среде.</a:t>
            </a:r>
            <a:r>
              <a:rPr lang="en-US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Недостатки</a:t>
            </a: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Большой объем пересылаемого сообщения, нагрузка на сеть</a:t>
            </a: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Большие затраты на создание сообщения и </a:t>
            </a:r>
            <a:r>
              <a:rPr lang="ru-RU" sz="1600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парсинг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его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DD50E1-FA38-AD44-81EB-3681A374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71" y="1197225"/>
            <a:ext cx="2583369" cy="258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7529266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Схемы </a:t>
              </a:r>
              <a:r>
                <a:rPr lang="ru-RU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валидации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B7E72E92-415B-824E-A01D-07F0BC073C6D}"/>
              </a:ext>
            </a:extLst>
          </p:cNvPr>
          <p:cNvSpPr txBox="1"/>
          <p:nvPr/>
        </p:nvSpPr>
        <p:spPr>
          <a:xfrm>
            <a:off x="231950" y="930811"/>
            <a:ext cx="6201276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dirty="0"/>
              <a:t>JSON-schema — </a:t>
            </a:r>
            <a:r>
              <a:rPr lang="ru-RU" dirty="0"/>
              <a:t>это стандарт описания структур данных в формате </a:t>
            </a:r>
            <a:r>
              <a:rPr lang="en-US" dirty="0"/>
              <a:t>JSON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dirty="0"/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/>
              <a:t>Стандарт удобен для использования при </a:t>
            </a:r>
            <a:r>
              <a:rPr lang="ru-RU" dirty="0" err="1"/>
              <a:t>валидации</a:t>
            </a:r>
            <a:r>
              <a:rPr lang="ru-RU" dirty="0"/>
              <a:t> и документировании структур данных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AD8E9E-3AAD-CC4F-9C2C-F1EDAC07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03" y="3173109"/>
            <a:ext cx="5067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4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каких случаях лучше применять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 в каких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post?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Какие преимущества есть у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RPC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подхода?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чего нужны схемы </a:t>
            </a:r>
            <a:r>
              <a:rPr lang="ru-RU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валидации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Какие преимущества у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HATEOAS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</a:t>
            </a:r>
            <a:r>
              <a:rPr lang="ru-RU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другими подходами?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Вопросы для самоконтроля</a:t>
              </a: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6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InnoAndrez</a:t>
            </a:r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4212811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Изучить паттерны интеграционного взаимодействия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</a:t>
            </a:r>
            <a:r>
              <a:rPr lang="en-US" dirty="0">
                <a:solidFill>
                  <a:schemeClr val="tx1"/>
                </a:solidFill>
              </a:rPr>
              <a:t>RPC </a:t>
            </a:r>
            <a:r>
              <a:rPr lang="ru-RU" dirty="0">
                <a:solidFill>
                  <a:schemeClr val="tx1"/>
                </a:solidFill>
              </a:rPr>
              <a:t>подход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</a:t>
            </a:r>
            <a:r>
              <a:rPr lang="en-US" dirty="0">
                <a:solidFill>
                  <a:schemeClr val="tx1"/>
                </a:solidFill>
              </a:rPr>
              <a:t>RESTful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</a:t>
            </a:r>
            <a:r>
              <a:rPr lang="en-US" dirty="0">
                <a:solidFill>
                  <a:schemeClr val="tx1"/>
                </a:solidFill>
              </a:rPr>
              <a:t>HATEOAS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</a:t>
            </a:r>
            <a:r>
              <a:rPr lang="en-US" dirty="0">
                <a:solidFill>
                  <a:schemeClr val="tx1"/>
                </a:solidFill>
              </a:rPr>
              <a:t>SOAP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636" y="930406"/>
            <a:ext cx="5200733" cy="3661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Виды интеграционного взаимодействия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Уровни развития </a:t>
            </a:r>
            <a:r>
              <a:rPr lang="en-US" dirty="0">
                <a:solidFill>
                  <a:schemeClr val="tx1"/>
                </a:solidFill>
              </a:rPr>
              <a:t>rest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Методы </a:t>
            </a:r>
            <a:r>
              <a:rPr lang="en-US" dirty="0">
                <a:solidFill>
                  <a:schemeClr val="tx1"/>
                </a:solidFill>
              </a:rPr>
              <a:t>RESTful</a:t>
            </a:r>
            <a:r>
              <a:rPr lang="ru-RU" dirty="0">
                <a:solidFill>
                  <a:schemeClr val="tx1"/>
                </a:solidFill>
              </a:rPr>
              <a:t> сервисов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Вызов удаленных процедур (</a:t>
            </a:r>
            <a:r>
              <a:rPr lang="en-US" dirty="0">
                <a:solidFill>
                  <a:schemeClr val="tx1"/>
                </a:solidFill>
              </a:rPr>
              <a:t>RPC)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SOAP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Схемы </a:t>
            </a:r>
            <a:r>
              <a:rPr lang="ru-RU" dirty="0" err="1">
                <a:solidFill>
                  <a:schemeClr val="tx1"/>
                </a:solidFill>
              </a:rPr>
              <a:t>валидации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4262D-A1F6-7F4F-A530-0D8ED5D2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Виды интеграционного взаимодействия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6DB5F4-17F0-224D-8E9A-1D4B71DC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40" y="1387800"/>
            <a:ext cx="60960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Уровни развития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rest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api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DC452EF0-42FD-5246-9D3B-BAD7843EB85B}"/>
              </a:ext>
            </a:extLst>
          </p:cNvPr>
          <p:cNvSpPr txBox="1"/>
          <p:nvPr/>
        </p:nvSpPr>
        <p:spPr>
          <a:xfrm>
            <a:off x="218947" y="963898"/>
            <a:ext cx="4158499" cy="362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Level 0</a:t>
            </a:r>
            <a:r>
              <a:rPr lang="en-US" dirty="0"/>
              <a:t>: Swamp of POX - </a:t>
            </a:r>
            <a:r>
              <a:rPr lang="ru-RU" dirty="0"/>
              <a:t>это уровень, где мы просто используем </a:t>
            </a:r>
            <a:r>
              <a:rPr lang="en-US" dirty="0"/>
              <a:t>HTTP </a:t>
            </a:r>
            <a:r>
              <a:rPr lang="ru-RU" dirty="0"/>
              <a:t>как транспорт. То есть передаем только данные между системами.</a:t>
            </a: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85E47E-F9E4-AC4D-A844-896BB8C4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29" y="983282"/>
            <a:ext cx="4198983" cy="3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Уровни развития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rest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api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DC452EF0-42FD-5246-9D3B-BAD7843EB85B}"/>
              </a:ext>
            </a:extLst>
          </p:cNvPr>
          <p:cNvSpPr txBox="1"/>
          <p:nvPr/>
        </p:nvSpPr>
        <p:spPr>
          <a:xfrm>
            <a:off x="218947" y="963898"/>
            <a:ext cx="4158499" cy="362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Level 1</a:t>
            </a:r>
            <a:r>
              <a:rPr lang="en-US" dirty="0"/>
              <a:t>: Resources - </a:t>
            </a:r>
            <a:r>
              <a:rPr lang="ru-RU" dirty="0"/>
              <a:t>на этом уровне сервисы могут использовать </a:t>
            </a:r>
            <a:r>
              <a:rPr lang="en-US" dirty="0"/>
              <a:t>HTTP URI </a:t>
            </a:r>
            <a:r>
              <a:rPr lang="ru-RU" dirty="0"/>
              <a:t>для отличия между сущностями в системе. К примеру, вы можете направить запросы на /</a:t>
            </a:r>
            <a:r>
              <a:rPr lang="en-US" dirty="0"/>
              <a:t>customers, /users </a:t>
            </a:r>
            <a:r>
              <a:rPr lang="ru-RU" dirty="0"/>
              <a:t>и т.д. </a:t>
            </a: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85E47E-F9E4-AC4D-A844-896BB8C4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29" y="983282"/>
            <a:ext cx="4198983" cy="3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9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Уровни развития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rest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api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DC452EF0-42FD-5246-9D3B-BAD7843EB85B}"/>
              </a:ext>
            </a:extLst>
          </p:cNvPr>
          <p:cNvSpPr txBox="1"/>
          <p:nvPr/>
        </p:nvSpPr>
        <p:spPr>
          <a:xfrm>
            <a:off x="218947" y="963898"/>
            <a:ext cx="4158499" cy="362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Level 2</a:t>
            </a:r>
            <a:r>
              <a:rPr lang="en-US" dirty="0"/>
              <a:t>: HTTP Verbs - </a:t>
            </a:r>
            <a:r>
              <a:rPr lang="ru-RU" dirty="0"/>
              <a:t>На этом уровне сервисы используют преимущества </a:t>
            </a:r>
            <a:r>
              <a:rPr lang="ru-RU" dirty="0" err="1"/>
              <a:t>нативных</a:t>
            </a:r>
            <a:r>
              <a:rPr lang="ru-RU" dirty="0"/>
              <a:t> </a:t>
            </a:r>
            <a:r>
              <a:rPr lang="en-US" dirty="0"/>
              <a:t>HTTP </a:t>
            </a:r>
            <a:r>
              <a:rPr lang="ru-RU" dirty="0"/>
              <a:t>возможностей, таким как </a:t>
            </a:r>
            <a:r>
              <a:rPr lang="en-US" dirty="0"/>
              <a:t>Headers</a:t>
            </a:r>
            <a:r>
              <a:rPr lang="ru-RU" dirty="0"/>
              <a:t>, </a:t>
            </a:r>
            <a:r>
              <a:rPr lang="en-US" dirty="0"/>
              <a:t>http status code</a:t>
            </a:r>
            <a:r>
              <a:rPr lang="ru-RU" dirty="0"/>
              <a:t>,</a:t>
            </a:r>
            <a:r>
              <a:rPr lang="en-US" dirty="0"/>
              <a:t> post, get, put, delete,</a:t>
            </a:r>
            <a:r>
              <a:rPr lang="ru-RU" dirty="0"/>
              <a:t> определенные </a:t>
            </a:r>
            <a:r>
              <a:rPr lang="en-US" dirty="0"/>
              <a:t>URI </a:t>
            </a:r>
            <a:r>
              <a:rPr lang="ru-RU" dirty="0"/>
              <a:t>и другие.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85E47E-F9E4-AC4D-A844-896BB8C4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29" y="983282"/>
            <a:ext cx="4198983" cy="3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Уровни развития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rest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api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DC452EF0-42FD-5246-9D3B-BAD7843EB85B}"/>
              </a:ext>
            </a:extLst>
          </p:cNvPr>
          <p:cNvSpPr txBox="1"/>
          <p:nvPr/>
        </p:nvSpPr>
        <p:spPr>
          <a:xfrm>
            <a:off x="218947" y="963898"/>
            <a:ext cx="4158499" cy="362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Level 3</a:t>
            </a:r>
            <a:r>
              <a:rPr lang="en-US" dirty="0"/>
              <a:t>: Hypermedia Controls - </a:t>
            </a:r>
            <a:r>
              <a:rPr lang="ru-RU" dirty="0"/>
              <a:t>гипермедиа как практическое применение </a:t>
            </a:r>
            <a:r>
              <a:rPr lang="en-US" dirty="0"/>
              <a:t>HATEOAS ("HATEOAS" </a:t>
            </a:r>
            <a:r>
              <a:rPr lang="ru-RU" dirty="0"/>
              <a:t>является сокращением от "</a:t>
            </a:r>
            <a:r>
              <a:rPr lang="en-US" dirty="0"/>
              <a:t>Hypermedia as the Engine of Application State") </a:t>
            </a:r>
            <a:r>
              <a:rPr lang="ru-RU" dirty="0"/>
              <a:t>шаблона проектирования. Гипермедиа продлевает жизнь сервису, отделяя клиента сервиса от необходимости глубокого знания платформы и топологии сервиса. Она описывает </a:t>
            </a:r>
            <a:r>
              <a:rPr lang="en-US" dirty="0"/>
              <a:t>REST </a:t>
            </a:r>
            <a:r>
              <a:rPr lang="ru-RU" dirty="0"/>
              <a:t>сервисы. Сервис может ответить на вопрос о том, какой был вызов и когда.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85E47E-F9E4-AC4D-A844-896BB8C4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29" y="983282"/>
            <a:ext cx="4198983" cy="3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Методы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RESTful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сервисов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DC452EF0-42FD-5246-9D3B-BAD7843EB85B}"/>
              </a:ext>
            </a:extLst>
          </p:cNvPr>
          <p:cNvSpPr txBox="1"/>
          <p:nvPr/>
        </p:nvSpPr>
        <p:spPr>
          <a:xfrm>
            <a:off x="218947" y="963898"/>
            <a:ext cx="4158499" cy="362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5AF86BE-CF9E-C44E-96B6-8F1417D97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43749"/>
              </p:ext>
            </p:extLst>
          </p:nvPr>
        </p:nvGraphicFramePr>
        <p:xfrm>
          <a:off x="181525" y="987199"/>
          <a:ext cx="7354168" cy="3603445"/>
        </p:xfrm>
        <a:graphic>
          <a:graphicData uri="http://schemas.openxmlformats.org/drawingml/2006/table">
            <a:tbl>
              <a:tblPr/>
              <a:tblGrid>
                <a:gridCol w="1838542">
                  <a:extLst>
                    <a:ext uri="{9D8B030D-6E8A-4147-A177-3AD203B41FA5}">
                      <a16:colId xmlns:a16="http://schemas.microsoft.com/office/drawing/2014/main" val="1043940459"/>
                    </a:ext>
                  </a:extLst>
                </a:gridCol>
                <a:gridCol w="1838542">
                  <a:extLst>
                    <a:ext uri="{9D8B030D-6E8A-4147-A177-3AD203B41FA5}">
                      <a16:colId xmlns:a16="http://schemas.microsoft.com/office/drawing/2014/main" val="954853012"/>
                    </a:ext>
                  </a:extLst>
                </a:gridCol>
                <a:gridCol w="1838542">
                  <a:extLst>
                    <a:ext uri="{9D8B030D-6E8A-4147-A177-3AD203B41FA5}">
                      <a16:colId xmlns:a16="http://schemas.microsoft.com/office/drawing/2014/main" val="3578970612"/>
                    </a:ext>
                  </a:extLst>
                </a:gridCol>
                <a:gridCol w="1838542">
                  <a:extLst>
                    <a:ext uri="{9D8B030D-6E8A-4147-A177-3AD203B41FA5}">
                      <a16:colId xmlns:a16="http://schemas.microsoft.com/office/drawing/2014/main" val="1245123658"/>
                    </a:ext>
                  </a:extLst>
                </a:gridCol>
              </a:tblGrid>
              <a:tr h="29384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>
                          <a:effectLst/>
                        </a:rPr>
                        <a:t>HTTP Verb</a:t>
                      </a:r>
                    </a:p>
                  </a:txBody>
                  <a:tcPr marL="36656" marR="36656" marT="36656" marB="36656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>
                          <a:effectLst/>
                        </a:rPr>
                        <a:t>CRUD</a:t>
                      </a:r>
                    </a:p>
                  </a:txBody>
                  <a:tcPr marL="36656" marR="36656" marT="36656" marB="36656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1" dirty="0">
                          <a:effectLst/>
                        </a:rPr>
                        <a:t>Вход ко многим</a:t>
                      </a:r>
                      <a:r>
                        <a:rPr lang="en-US" sz="700" b="1" dirty="0">
                          <a:effectLst/>
                        </a:rPr>
                        <a:t> (e.g. /customers)</a:t>
                      </a:r>
                    </a:p>
                  </a:txBody>
                  <a:tcPr marL="36656" marR="36656" marT="36656" marB="36656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1" dirty="0">
                          <a:effectLst/>
                        </a:rPr>
                        <a:t>Вход по конкретному ключу </a:t>
                      </a:r>
                      <a:r>
                        <a:rPr lang="en-US" sz="700" b="1" dirty="0">
                          <a:effectLst/>
                        </a:rPr>
                        <a:t>(e.g. /customers/{id})</a:t>
                      </a:r>
                    </a:p>
                  </a:txBody>
                  <a:tcPr marL="36656" marR="36656" marT="36656" marB="36656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409952"/>
                  </a:ext>
                </a:extLst>
              </a:tr>
              <a:tr h="618617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POST</a:t>
                      </a: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Create</a:t>
                      </a:r>
                      <a:r>
                        <a:rPr lang="ru-RU" sz="700" dirty="0">
                          <a:effectLst/>
                        </a:rPr>
                        <a:t> (создание)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201 (Created), </a:t>
                      </a:r>
                      <a:r>
                        <a:rPr lang="ru-RU" sz="700" dirty="0">
                          <a:effectLst/>
                        </a:rPr>
                        <a:t>Создали запись</a:t>
                      </a:r>
                      <a:r>
                        <a:rPr lang="en-US" sz="700" dirty="0">
                          <a:effectLst/>
                        </a:rPr>
                        <a:t>.</a:t>
                      </a: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404 (Not Found), 409 (Conflict) </a:t>
                      </a:r>
                      <a:r>
                        <a:rPr lang="ru-RU" sz="700" dirty="0">
                          <a:effectLst/>
                        </a:rPr>
                        <a:t>Уже существует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859137"/>
                  </a:ext>
                </a:extLst>
              </a:tr>
              <a:tr h="618617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GET</a:t>
                      </a: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Read</a:t>
                      </a:r>
                      <a:r>
                        <a:rPr lang="ru-RU" sz="700" dirty="0">
                          <a:effectLst/>
                        </a:rPr>
                        <a:t> (получение данных)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200 (OK), </a:t>
                      </a:r>
                      <a:r>
                        <a:rPr lang="ru-RU" sz="700" dirty="0">
                          <a:effectLst/>
                        </a:rPr>
                        <a:t>Вернулись данные</a:t>
                      </a:r>
                      <a:r>
                        <a:rPr lang="en-US" sz="700" dirty="0">
                          <a:effectLst/>
                        </a:rPr>
                        <a:t>.</a:t>
                      </a: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200 (OK), </a:t>
                      </a:r>
                      <a:r>
                        <a:rPr lang="ru-RU" sz="700" dirty="0">
                          <a:effectLst/>
                        </a:rPr>
                        <a:t>вернулся один элемент</a:t>
                      </a:r>
                      <a:r>
                        <a:rPr lang="en-US" sz="700" dirty="0">
                          <a:effectLst/>
                        </a:rPr>
                        <a:t>. 404 (Not Found), </a:t>
                      </a:r>
                      <a:r>
                        <a:rPr lang="ru-RU" sz="700" dirty="0">
                          <a:effectLst/>
                        </a:rPr>
                        <a:t>если не найден по ключу</a:t>
                      </a:r>
                      <a:r>
                        <a:rPr lang="en-US" sz="700" dirty="0">
                          <a:effectLst/>
                        </a:rPr>
                        <a:t>.</a:t>
                      </a: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19203"/>
                  </a:ext>
                </a:extLst>
              </a:tr>
              <a:tr h="835133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PUT</a:t>
                      </a: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Update/Replace</a:t>
                      </a:r>
                      <a:r>
                        <a:rPr lang="ru-RU" sz="700" dirty="0">
                          <a:effectLst/>
                        </a:rPr>
                        <a:t> (изменение с заменой данных)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405 (Method Not Allowed), </a:t>
                      </a:r>
                      <a:r>
                        <a:rPr lang="ru-RU" sz="700" dirty="0">
                          <a:effectLst/>
                        </a:rPr>
                        <a:t>нельзя менять всю коллекцию сразу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200 (OK) or 204 (No Content). 404 (Not Found), </a:t>
                      </a:r>
                      <a:r>
                        <a:rPr lang="ru-RU" sz="700" dirty="0">
                          <a:effectLst/>
                        </a:rPr>
                        <a:t>если не найден по ключу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969230"/>
                  </a:ext>
                </a:extLst>
              </a:tr>
              <a:tr h="51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PATCH</a:t>
                      </a: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Update/Modify</a:t>
                      </a:r>
                      <a:r>
                        <a:rPr lang="ru-RU" sz="700" dirty="0">
                          <a:effectLst/>
                        </a:rPr>
                        <a:t> (простое изменение данных )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405 (Method Not Allowed), </a:t>
                      </a:r>
                      <a:r>
                        <a:rPr lang="ru-RU" sz="700" dirty="0">
                          <a:effectLst/>
                        </a:rPr>
                        <a:t>нельзя менять всю коллекцию сразу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200 (OK) or 204 (No Content). 404 (Not Found), </a:t>
                      </a:r>
                      <a:r>
                        <a:rPr lang="ru-RU" sz="700" dirty="0">
                          <a:effectLst/>
                        </a:rPr>
                        <a:t>если не найден по ключу</a:t>
                      </a:r>
                      <a:r>
                        <a:rPr lang="en-US" sz="700" dirty="0">
                          <a:effectLst/>
                        </a:rPr>
                        <a:t>.</a:t>
                      </a: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58314"/>
                  </a:ext>
                </a:extLst>
              </a:tr>
              <a:tr h="726875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DELETE</a:t>
                      </a: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Delete</a:t>
                      </a:r>
                      <a:r>
                        <a:rPr lang="ru-RU" sz="700" dirty="0">
                          <a:effectLst/>
                        </a:rPr>
                        <a:t> ( удаление )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405 (Method Not Allowed), </a:t>
                      </a:r>
                      <a:r>
                        <a:rPr lang="ru-RU" sz="700" dirty="0">
                          <a:effectLst/>
                        </a:rPr>
                        <a:t>нельзя удалять всю коллекцию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effectLst/>
                        </a:rPr>
                        <a:t>200 (OK). 404 (Not Found), </a:t>
                      </a:r>
                      <a:r>
                        <a:rPr lang="ru-RU" sz="700" dirty="0">
                          <a:effectLst/>
                        </a:rPr>
                        <a:t>если не найден по ключу или ключ не валидный.</a:t>
                      </a:r>
                      <a:endParaRPr lang="en-US" sz="700" dirty="0">
                        <a:effectLst/>
                      </a:endParaRPr>
                    </a:p>
                  </a:txBody>
                  <a:tcPr marL="36656" marR="36656" marT="36656" marB="3665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17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2433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20661</TotalTime>
  <Words>444</Words>
  <Application>Microsoft Macintosh PowerPoint</Application>
  <PresentationFormat>Экран (16:9)</PresentationFormat>
  <Paragraphs>89</Paragraphs>
  <Slides>14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Tahoma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127</cp:revision>
  <dcterms:modified xsi:type="dcterms:W3CDTF">2019-07-05T07:36:14Z</dcterms:modified>
</cp:coreProperties>
</file>